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9"/>
  </p:notesMasterIdLst>
  <p:handoutMasterIdLst>
    <p:handoutMasterId r:id="rId30"/>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42" r:id="rId15"/>
    <p:sldId id="2147469135" r:id="rId16"/>
    <p:sldId id="2147469129" r:id="rId17"/>
    <p:sldId id="2147469141" r:id="rId18"/>
    <p:sldId id="2147469138" r:id="rId19"/>
    <p:sldId id="2147469136" r:id="rId20"/>
    <p:sldId id="2147469137" r:id="rId21"/>
    <p:sldId id="2147469134" r:id="rId22"/>
    <p:sldId id="2147469139" r:id="rId23"/>
    <p:sldId id="2147469146" r:id="rId24"/>
    <p:sldId id="2147469145" r:id="rId25"/>
    <p:sldId id="2147469144" r:id="rId26"/>
    <p:sldId id="2147469122" r:id="rId27"/>
    <p:sldId id="214746914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p:restoredTop sz="96291"/>
  </p:normalViewPr>
  <p:slideViewPr>
    <p:cSldViewPr snapToGrid="0">
      <p:cViewPr varScale="1">
        <p:scale>
          <a:sx n="143" d="100"/>
          <a:sy n="143" d="100"/>
        </p:scale>
        <p:origin x="248" y="5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2/18/25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r>
              <a:rPr lang="en-US" dirty="0"/>
              <a:t>Facilitate Workflow Composition / Development</a:t>
            </a:r>
          </a:p>
          <a:p>
            <a:r>
              <a:rPr lang="en-US" dirty="0"/>
              <a:t>Automate optimal execution</a:t>
            </a:r>
          </a:p>
          <a:p>
            <a:r>
              <a:rPr lang="en-US" dirty="0"/>
              <a:t>Interface with computation resources</a:t>
            </a:r>
          </a:p>
          <a:p>
            <a:r>
              <a:rPr lang="en-US" dirty="0"/>
              <a:t>Hundreds of Workflow Systems available</a:t>
            </a:r>
          </a:p>
          <a:p>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p:txBody>
          <a:bodyPr/>
          <a:lstStyle/>
          <a:p>
            <a:r>
              <a:rPr lang="en-US" dirty="0"/>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Three kinds of user interfaces are common</a:t>
            </a:r>
          </a:p>
          <a:p>
            <a:pPr marL="285750" indent="-285750">
              <a:buFont typeface="Arial" panose="020B0604020202020204" pitchFamily="34" charset="0"/>
              <a:buChar char="•"/>
            </a:pPr>
            <a:r>
              <a:rPr lang="en-US" sz="2400" dirty="0"/>
              <a:t>Most workflow systems dominate / has expertise in one of:</a:t>
            </a:r>
          </a:p>
          <a:p>
            <a:pPr marL="971550" lvl="1" indent="-285750"/>
            <a:r>
              <a:rPr lang="en-US" sz="2000" dirty="0"/>
              <a:t>a standalone graphical user interface (GUI) such as </a:t>
            </a:r>
            <a:r>
              <a:rPr lang="en-US" sz="2000" dirty="0" err="1"/>
              <a:t>Texera</a:t>
            </a:r>
            <a:r>
              <a:rPr lang="en-US" sz="2000" dirty="0"/>
              <a:t>, Galaxy</a:t>
            </a:r>
          </a:p>
          <a:p>
            <a:pPr marL="971550" lvl="1" indent="-285750"/>
            <a:r>
              <a:rPr lang="en-US" sz="2000" dirty="0"/>
              <a:t>a text-based programming-style interface such as Swift/T, </a:t>
            </a:r>
            <a:r>
              <a:rPr lang="en-US" sz="2000" dirty="0" err="1"/>
              <a:t>Parsl</a:t>
            </a:r>
            <a:r>
              <a:rPr lang="en-US" sz="2000" dirty="0"/>
              <a:t>, </a:t>
            </a:r>
            <a:r>
              <a:rPr lang="en-US" sz="2000" dirty="0" err="1"/>
              <a:t>NextFlow</a:t>
            </a:r>
            <a:endParaRPr lang="en-US" sz="2000" dirty="0"/>
          </a:p>
          <a:p>
            <a:pPr marL="971550" lvl="1" indent="-285750"/>
            <a:r>
              <a:rPr lang="en-US" sz="2000" dirty="0"/>
              <a:t>a web-based graphical interface such as </a:t>
            </a:r>
            <a:r>
              <a:rPr lang="en-US" sz="2000" dirty="0" err="1"/>
              <a:t>Cloudflows</a:t>
            </a:r>
            <a:endParaRPr lang="en-US" sz="2000" dirty="0"/>
          </a:p>
          <a:p>
            <a:pPr marL="285750" indent="-285750">
              <a:buFont typeface="Arial" panose="020B0604020202020204" pitchFamily="34" charset="0"/>
              <a:buChar char="•"/>
            </a:pPr>
            <a:r>
              <a:rPr lang="en-US" sz="2400" dirty="0"/>
              <a:t>Workflow Management Systems provide templates and examples</a:t>
            </a:r>
          </a:p>
        </p:txBody>
      </p:sp>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rough definition: Workflow that runs over a geographically &amp; administratively distributed systems.</a:t>
            </a:r>
          </a:p>
          <a:p>
            <a:pPr marL="285750" indent="-285750">
              <a:buFont typeface="Arial" panose="020B0604020202020204" pitchFamily="34" charset="0"/>
              <a:buChar char="•"/>
            </a:pPr>
            <a:r>
              <a:rPr lang="en-US" sz="2400" dirty="0"/>
              <a:t>Mostly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 super-facilities API</a:t>
            </a:r>
          </a:p>
        </p:txBody>
      </p:sp>
    </p:spTree>
    <p:extLst>
      <p:ext uri="{BB962C8B-B14F-4D97-AF65-F5344CB8AC3E}">
        <p14:creationId xmlns:p14="http://schemas.microsoft.com/office/powerpoint/2010/main" val="183396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2276856"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Tree>
    <p:extLst>
      <p:ext uri="{BB962C8B-B14F-4D97-AF65-F5344CB8AC3E}">
        <p14:creationId xmlns:p14="http://schemas.microsoft.com/office/powerpoint/2010/main" val="411257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 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Thanks to Profs. </a:t>
            </a:r>
            <a:r>
              <a:rPr lang="en-US" dirty="0" err="1"/>
              <a:t>Tsotras</a:t>
            </a:r>
            <a:r>
              <a:rPr lang="en-US" dirty="0"/>
              <a:t> (UCR), </a:t>
            </a:r>
            <a:r>
              <a:rPr lang="en-US" dirty="0" err="1"/>
              <a:t>Eldawy</a:t>
            </a:r>
            <a:r>
              <a:rPr lang="en-US" dirty="0"/>
              <a:t>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a:t>
            </a:r>
            <a:r>
              <a:rPr lang="en-US" sz="2400"/>
              <a:t>community interest</a:t>
            </a:r>
            <a:endParaRPr lang="en-US" sz="2400" dirty="0"/>
          </a:p>
        </p:txBody>
      </p:sp>
    </p:spTree>
    <p:extLst>
      <p:ext uri="{BB962C8B-B14F-4D97-AF65-F5344CB8AC3E}">
        <p14:creationId xmlns:p14="http://schemas.microsoft.com/office/powerpoint/2010/main" val="8126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dirty="0" err="1"/>
              <a:t>maheshwarikc@ornl.gov</a:t>
            </a:r>
            <a:endParaRPr lang="en-US" dirty="0"/>
          </a:p>
        </p:txBody>
      </p:sp>
    </p:spTree>
    <p:extLst>
      <p:ext uri="{BB962C8B-B14F-4D97-AF65-F5344CB8AC3E}">
        <p14:creationId xmlns:p14="http://schemas.microsoft.com/office/powerpoint/2010/main" val="3363767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6439-5D61-512D-C903-C3C4F366A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C4A4-D70C-3EA3-FB95-30F14E207C1C}"/>
              </a:ext>
            </a:extLst>
          </p:cNvPr>
          <p:cNvSpPr>
            <a:spLocks noGrp="1"/>
          </p:cNvSpPr>
          <p:nvPr>
            <p:ph type="title"/>
          </p:nvPr>
        </p:nvSpPr>
        <p:spPr/>
        <p:txBody>
          <a:bodyPr/>
          <a:lstStyle/>
          <a:p>
            <a:r>
              <a:rPr lang="en-US" dirty="0"/>
              <a:t>Extra Slide</a:t>
            </a:r>
          </a:p>
        </p:txBody>
      </p:sp>
      <p:sp>
        <p:nvSpPr>
          <p:cNvPr id="3" name="Content Placeholder 2">
            <a:extLst>
              <a:ext uri="{FF2B5EF4-FFF2-40B4-BE49-F238E27FC236}">
                <a16:creationId xmlns:a16="http://schemas.microsoft.com/office/drawing/2014/main" id="{8B416210-6133-6DDA-2097-7D8B170FC6B3}"/>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5" name="Content Placeholder 2">
            <a:extLst>
              <a:ext uri="{FF2B5EF4-FFF2-40B4-BE49-F238E27FC236}">
                <a16:creationId xmlns:a16="http://schemas.microsoft.com/office/drawing/2014/main" id="{33A8DB84-70C6-5B4B-3488-551F7D4759E9}"/>
              </a:ext>
            </a:extLst>
          </p:cNvPr>
          <p:cNvSpPr txBox="1">
            <a:spLocks/>
          </p:cNvSpPr>
          <p:nvPr/>
        </p:nvSpPr>
        <p:spPr>
          <a:xfrm>
            <a:off x="467091" y="14784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6333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on how scalable scientific campaigns are carried out</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Traditionally used for business processes</a:t>
            </a:r>
          </a:p>
          <a:p>
            <a:pPr marL="285750" indent="-285750">
              <a:buFont typeface="Arial" panose="020B0604020202020204" pitchFamily="34" charset="0"/>
              <a:buChar char="•"/>
            </a:pPr>
            <a:r>
              <a:rPr lang="en-US" sz="2400" dirty="0"/>
              <a:t>Increasingly popular among computational science communities</a:t>
            </a:r>
          </a:p>
          <a:p>
            <a:pPr marL="285750" indent="-285750">
              <a:buFont typeface="Arial" panose="020B0604020202020204" pitchFamily="34" charset="0"/>
              <a:buChar char="•"/>
            </a:pPr>
            <a:r>
              <a:rPr lang="en-US" sz="2400" dirty="0"/>
              <a:t>Automate a sequence of interrelated computations</a:t>
            </a:r>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a:t>
            </a:r>
            <a:r>
              <a:rPr lang="en-US" sz="1400" dirty="0" err="1"/>
              <a:t>ScriptBased</a:t>
            </a:r>
            <a:r>
              <a:rPr lang="en-US" sz="1400" dirty="0"/>
              <a:t>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488428" y="4702875"/>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4" name="Text Placeholder 2">
            <a:extLst>
              <a:ext uri="{FF2B5EF4-FFF2-40B4-BE49-F238E27FC236}">
                <a16:creationId xmlns:a16="http://schemas.microsoft.com/office/drawing/2014/main" id="{3C7A9B5E-C711-234B-86DA-22942663BE54}"/>
              </a:ext>
            </a:extLst>
          </p:cNvPr>
          <p:cNvSpPr txBox="1">
            <a:spLocks/>
          </p:cNvSpPr>
          <p:nvPr/>
        </p:nvSpPr>
        <p:spPr>
          <a:xfrm>
            <a:off x="536696"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Manage complexity</a:t>
            </a:r>
          </a:p>
        </p:txBody>
      </p:sp>
      <p:sp>
        <p:nvSpPr>
          <p:cNvPr id="5" name="Content Placeholder 3">
            <a:extLst>
              <a:ext uri="{FF2B5EF4-FFF2-40B4-BE49-F238E27FC236}">
                <a16:creationId xmlns:a16="http://schemas.microsoft.com/office/drawing/2014/main" id="{DA620FE7-B39C-3190-3C0D-30F0A9D6DC6F}"/>
              </a:ext>
            </a:extLst>
          </p:cNvPr>
          <p:cNvSpPr txBox="1">
            <a:spLocks/>
          </p:cNvSpPr>
          <p:nvPr/>
        </p:nvSpPr>
        <p:spPr>
          <a:xfrm>
            <a:off x="536696" y="2208792"/>
            <a:ext cx="5486400" cy="381307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Automation </a:t>
            </a:r>
            <a:r>
              <a:rPr lang="en-US" sz="2400" b="1" dirty="0"/>
              <a:t>avoids human errors</a:t>
            </a:r>
          </a:p>
          <a:p>
            <a:r>
              <a:rPr lang="en-US" sz="2400" dirty="0"/>
              <a:t>Workflows enable you to use the </a:t>
            </a:r>
            <a:r>
              <a:rPr lang="en-US" sz="2400" b="1" dirty="0"/>
              <a:t>right tool for each task </a:t>
            </a:r>
            <a:r>
              <a:rPr lang="en-US" sz="2400" dirty="0"/>
              <a:t>instead of writing one big, ugly program</a:t>
            </a:r>
          </a:p>
          <a:p>
            <a:r>
              <a:rPr lang="en-US" sz="2400" dirty="0"/>
              <a:t>Workflows enable automatic </a:t>
            </a:r>
            <a:r>
              <a:rPr lang="en-US" sz="2400" b="1" dirty="0"/>
              <a:t>expert optimizations</a:t>
            </a:r>
          </a:p>
          <a:p>
            <a:pPr lvl="1"/>
            <a:r>
              <a:rPr lang="en-US" sz="2200" dirty="0"/>
              <a:t>Allocating and scheduling resources</a:t>
            </a:r>
          </a:p>
          <a:p>
            <a:pPr lvl="1"/>
            <a:r>
              <a:rPr lang="en-US" sz="2200" dirty="0"/>
              <a:t>Error handling and task restarting</a:t>
            </a:r>
          </a:p>
          <a:p>
            <a:endParaRPr lang="en-US" sz="2400" dirty="0"/>
          </a:p>
          <a:p>
            <a:endParaRPr lang="en-US" sz="2400" dirty="0"/>
          </a:p>
        </p:txBody>
      </p:sp>
      <p:sp>
        <p:nvSpPr>
          <p:cNvPr id="6" name="Text Placeholder 4">
            <a:extLst>
              <a:ext uri="{FF2B5EF4-FFF2-40B4-BE49-F238E27FC236}">
                <a16:creationId xmlns:a16="http://schemas.microsoft.com/office/drawing/2014/main" id="{91FF1A36-B2BE-E056-A118-E24BC5DA4AA2}"/>
              </a:ext>
            </a:extLst>
          </p:cNvPr>
          <p:cNvSpPr txBox="1">
            <a:spLocks/>
          </p:cNvSpPr>
          <p:nvPr/>
        </p:nvSpPr>
        <p:spPr>
          <a:xfrm>
            <a:off x="6384682"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Improve scientific practice</a:t>
            </a:r>
          </a:p>
        </p:txBody>
      </p:sp>
      <p:sp>
        <p:nvSpPr>
          <p:cNvPr id="7" name="Content Placeholder 5">
            <a:extLst>
              <a:ext uri="{FF2B5EF4-FFF2-40B4-BE49-F238E27FC236}">
                <a16:creationId xmlns:a16="http://schemas.microsoft.com/office/drawing/2014/main" id="{93E6D747-A425-C64E-85B4-ACCE69FF0614}"/>
              </a:ext>
            </a:extLst>
          </p:cNvPr>
          <p:cNvSpPr txBox="1">
            <a:spLocks/>
          </p:cNvSpPr>
          <p:nvPr/>
        </p:nvSpPr>
        <p:spPr>
          <a:xfrm>
            <a:off x="6384682" y="2213184"/>
            <a:ext cx="5486400" cy="387385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r>
              <a:rPr lang="en-US" sz="2400" dirty="0">
                <a:latin typeface="+mn-lt"/>
              </a:rPr>
              <a:t>Fully automating an experiment enables</a:t>
            </a:r>
            <a:endParaRPr lang="en-US" dirty="0">
              <a:latin typeface="+mn-lt"/>
            </a:endParaRPr>
          </a:p>
          <a:p>
            <a:pPr lvl="1"/>
            <a:r>
              <a:rPr lang="en-US" sz="2200" dirty="0">
                <a:latin typeface="+mn-lt"/>
              </a:rPr>
              <a:t>you to </a:t>
            </a:r>
            <a:r>
              <a:rPr lang="en-US" sz="2200" b="1" dirty="0">
                <a:solidFill>
                  <a:schemeClr val="tx2"/>
                </a:solidFill>
                <a:latin typeface="+mn-lt"/>
              </a:rPr>
              <a:t>repeat</a:t>
            </a:r>
            <a:r>
              <a:rPr lang="en-US" sz="2200" dirty="0">
                <a:latin typeface="+mn-lt"/>
              </a:rPr>
              <a:t> the experiment easily with different or same conditions</a:t>
            </a:r>
          </a:p>
          <a:p>
            <a:pPr lvl="1"/>
            <a:r>
              <a:rPr lang="en-US" sz="2200" dirty="0">
                <a:latin typeface="+mn-lt"/>
              </a:rPr>
              <a:t>others to </a:t>
            </a:r>
            <a:r>
              <a:rPr lang="en-US" sz="2200" b="1" dirty="0">
                <a:solidFill>
                  <a:schemeClr val="tx2"/>
                </a:solidFill>
                <a:latin typeface="+mn-lt"/>
              </a:rPr>
              <a:t>reproduce</a:t>
            </a:r>
            <a:r>
              <a:rPr lang="en-US" sz="2200" dirty="0">
                <a:latin typeface="+mn-lt"/>
              </a:rPr>
              <a:t> your results from the exact same programs</a:t>
            </a:r>
          </a:p>
          <a:p>
            <a:pPr lvl="1"/>
            <a:r>
              <a:rPr lang="en-US" sz="2200" dirty="0">
                <a:latin typeface="+mn-lt"/>
              </a:rPr>
              <a:t>others to </a:t>
            </a:r>
            <a:r>
              <a:rPr lang="en-US" sz="2200" b="1" dirty="0">
                <a:solidFill>
                  <a:schemeClr val="tx2"/>
                </a:solidFill>
                <a:latin typeface="+mn-lt"/>
              </a:rPr>
              <a:t>reuse</a:t>
            </a:r>
            <a:r>
              <a:rPr lang="en-US" sz="2200" dirty="0">
                <a:latin typeface="+mn-lt"/>
              </a:rPr>
              <a:t> your computational methods for their own experiments so they don’t have to re-invent the wheel</a:t>
            </a:r>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1324</TotalTime>
  <Words>1740</Words>
  <Application>Microsoft Macintosh PowerPoint</Application>
  <PresentationFormat>Widescreen</PresentationFormat>
  <Paragraphs>173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“Last-Mile” Parallelization: How to run a bag-of-tasks flexibly, portably and efficiently?</vt:lpstr>
      <vt:lpstr>Exploration of GNU-Parallel as a Viable Parallelization for HPC Workflows on Frontier and Perlmutter</vt:lpstr>
      <vt:lpstr>Future-I: ExaWorks: Workflows in the Exascale Era</vt:lpstr>
      <vt:lpstr>Future-II: Quantum-HPC Integration via Distributed Workflows</vt:lpstr>
      <vt:lpstr>Summary</vt:lpstr>
      <vt:lpstr>Thank You for your time! Questions?</vt:lpstr>
      <vt:lpstr>Extra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116</cp:revision>
  <dcterms:created xsi:type="dcterms:W3CDTF">2025-02-14T14:12:04Z</dcterms:created>
  <dcterms:modified xsi:type="dcterms:W3CDTF">2025-02-18T23:13:38Z</dcterms:modified>
</cp:coreProperties>
</file>